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9EC6"/>
    <a:srgbClr val="0080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88" autoAdjust="0"/>
    <p:restoredTop sz="98579" autoAdjust="0"/>
  </p:normalViewPr>
  <p:slideViewPr>
    <p:cSldViewPr snapToGrid="0" snapToObjects="1">
      <p:cViewPr>
        <p:scale>
          <a:sx n="75" d="100"/>
          <a:sy n="75" d="100"/>
        </p:scale>
        <p:origin x="-1422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6AD60-A8B3-7849-8D12-DFF28079C994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19AD4-BFE5-8949-920F-E73712EC5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7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PRIMARY PERSONA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19AD4-BFE5-8949-920F-E73712EC52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635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A8DBB3-BA83-8F42-8F88-505FFCD3752F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7437A4-416A-2042-8086-44B111053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06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A8DBB3-BA83-8F42-8F88-505FFCD3752F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7437A4-416A-2042-8086-44B111053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35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A8DBB3-BA83-8F42-8F88-505FFCD3752F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7437A4-416A-2042-8086-44B111053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863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A8DBB3-BA83-8F42-8F88-505FFCD3752F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7437A4-416A-2042-8086-44B111053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0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A8DBB3-BA83-8F42-8F88-505FFCD3752F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7437A4-416A-2042-8086-44B111053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760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A8DBB3-BA83-8F42-8F88-505FFCD3752F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7437A4-416A-2042-8086-44B111053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23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A8DBB3-BA83-8F42-8F88-505FFCD3752F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7437A4-416A-2042-8086-44B111053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1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A8DBB3-BA83-8F42-8F88-505FFCD3752F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7437A4-416A-2042-8086-44B111053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25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A8DBB3-BA83-8F42-8F88-505FFCD3752F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7437A4-416A-2042-8086-44B111053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9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A8DBB3-BA83-8F42-8F88-505FFCD3752F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7437A4-416A-2042-8086-44B111053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86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A8DBB3-BA83-8F42-8F88-505FFCD3752F}" type="datetimeFigureOut">
              <a:rPr lang="en-US" smtClean="0"/>
              <a:t>12/31/2014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7437A4-416A-2042-8086-44B111053E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437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" y="2535811"/>
            <a:ext cx="2784789" cy="432853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" y="2434547"/>
            <a:ext cx="2784790" cy="101264"/>
          </a:xfrm>
          <a:prstGeom prst="rect">
            <a:avLst/>
          </a:prstGeom>
          <a:solidFill>
            <a:srgbClr val="109E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11702" y="4314068"/>
            <a:ext cx="2314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  <a:latin typeface="Helvetica"/>
                <a:cs typeface="Helvetica"/>
              </a:rPr>
              <a:t>Needs : </a:t>
            </a:r>
            <a:endParaRPr lang="en-US" dirty="0">
              <a:solidFill>
                <a:srgbClr val="FFFFFF"/>
              </a:solidFill>
              <a:latin typeface="Helvetica"/>
              <a:cs typeface="Helvetica"/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11702" y="4683400"/>
            <a:ext cx="2538365" cy="0"/>
          </a:xfrm>
          <a:prstGeom prst="line">
            <a:avLst/>
          </a:prstGeom>
          <a:ln w="3175" cmpd="sng">
            <a:solidFill>
              <a:srgbClr val="109E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 userDrawn="1"/>
        </p:nvSpPr>
        <p:spPr>
          <a:xfrm>
            <a:off x="111702" y="2629940"/>
            <a:ext cx="2314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  <a:latin typeface="Helvetica"/>
                <a:cs typeface="Helvetica"/>
              </a:rPr>
              <a:t>About : </a:t>
            </a:r>
            <a:endParaRPr lang="en-US" dirty="0">
              <a:solidFill>
                <a:srgbClr val="FFFFFF"/>
              </a:solidFill>
              <a:latin typeface="Helvetica"/>
              <a:cs typeface="Helvetica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11702" y="2999272"/>
            <a:ext cx="2538365" cy="0"/>
          </a:xfrm>
          <a:prstGeom prst="line">
            <a:avLst/>
          </a:prstGeom>
          <a:ln w="3175" cmpd="sng">
            <a:solidFill>
              <a:srgbClr val="109E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 userDrawn="1"/>
        </p:nvSpPr>
        <p:spPr>
          <a:xfrm>
            <a:off x="0" y="0"/>
            <a:ext cx="2784790" cy="24345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662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111702" y="4314068"/>
            <a:ext cx="2314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  <a:latin typeface="Helvetica"/>
                <a:cs typeface="Helvetica"/>
              </a:rPr>
              <a:t>Needs : </a:t>
            </a:r>
            <a:endParaRPr lang="en-US" dirty="0">
              <a:solidFill>
                <a:srgbClr val="FFFFFF"/>
              </a:solidFill>
              <a:latin typeface="Helvetica"/>
              <a:cs typeface="Helvetica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11702" y="4700189"/>
            <a:ext cx="2538365" cy="1954381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Excellent image quality </a:t>
            </a: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Quick boot-up time</a:t>
            </a: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Good needle visualization </a:t>
            </a: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Ability to see clinical monitor over </a:t>
            </a: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patient </a:t>
            </a: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bed  </a:t>
            </a: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Self complete</a:t>
            </a: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 sterile </a:t>
            </a: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procedures</a:t>
            </a:r>
            <a:endParaRPr lang="en-US" sz="1100" dirty="0">
              <a:solidFill>
                <a:srgbClr val="FFFFFF"/>
              </a:solidFill>
              <a:latin typeface="Helvetica Light"/>
              <a:cs typeface="Helvetica Light"/>
            </a:endParaRPr>
          </a:p>
          <a:p>
            <a:pPr marL="17145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Easy to instruct an</a:t>
            </a: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 assistant</a:t>
            </a: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Simple</a:t>
            </a: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 feature set (control options)</a:t>
            </a: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Easy to  clean</a:t>
            </a:r>
            <a:endParaRPr lang="en-US" sz="1100" dirty="0">
              <a:solidFill>
                <a:srgbClr val="FFFFFF"/>
              </a:solidFill>
              <a:latin typeface="Helvetica Light"/>
              <a:cs typeface="Helvetica Light"/>
            </a:endParaRP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Small footprint</a:t>
            </a: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2 </a:t>
            </a: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probes (linear, curved)</a:t>
            </a:r>
            <a:endParaRPr lang="en-US" sz="1100" dirty="0">
              <a:solidFill>
                <a:srgbClr val="FFFFFF"/>
              </a:solidFill>
              <a:latin typeface="Helvetica Light"/>
              <a:cs typeface="Helvetica Light"/>
            </a:endParaRPr>
          </a:p>
        </p:txBody>
      </p:sp>
      <p:pic>
        <p:nvPicPr>
          <p:cNvPr id="64" name="Picture 63" descr="iStock_000019856183_Full.jp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2784790" cy="2434547"/>
          </a:xfrm>
          <a:prstGeom prst="rect">
            <a:avLst/>
          </a:prstGeom>
        </p:spPr>
      </p:pic>
      <p:cxnSp>
        <p:nvCxnSpPr>
          <p:cNvPr id="66" name="Straight Connector 65"/>
          <p:cNvCxnSpPr/>
          <p:nvPr/>
        </p:nvCxnSpPr>
        <p:spPr>
          <a:xfrm>
            <a:off x="111702" y="4683400"/>
            <a:ext cx="2538365" cy="0"/>
          </a:xfrm>
          <a:prstGeom prst="line">
            <a:avLst/>
          </a:prstGeom>
          <a:ln w="3175" cmpd="sng">
            <a:solidFill>
              <a:srgbClr val="109E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910402" y="205061"/>
            <a:ext cx="5933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Dr. Palmer, </a:t>
            </a:r>
            <a:r>
              <a:rPr lang="en-US" sz="2400" dirty="0" smtClean="0">
                <a:solidFill>
                  <a:srgbClr val="109EC6"/>
                </a:solidFill>
                <a:latin typeface="Helvetica"/>
                <a:cs typeface="Helvetica"/>
              </a:rPr>
              <a:t>Regional Anesthesiologist</a:t>
            </a:r>
            <a:endParaRPr lang="en-US" sz="2400" dirty="0">
              <a:solidFill>
                <a:srgbClr val="109EC6"/>
              </a:solidFill>
              <a:latin typeface="Helvetica"/>
              <a:cs typeface="Helvetica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948502" y="753832"/>
            <a:ext cx="5933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Day in the life :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948502" y="1061609"/>
            <a:ext cx="5933456" cy="523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Dr. Palmer works in the pre-operation suite (pre-op), where the environment is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pseudo-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sterile. Multiple patients can be in pre-op at any one time, giving it an “assembly line” feel. 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985624" y="3480908"/>
            <a:ext cx="2751976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lnSpc>
                <a:spcPct val="15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Exam time 5 -10 minutes</a:t>
            </a:r>
          </a:p>
          <a:p>
            <a:pPr marL="171450" lvl="0" indent="-171450">
              <a:lnSpc>
                <a:spcPct val="15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2D and Color to locate structures </a:t>
            </a:r>
          </a:p>
          <a:p>
            <a:pPr marL="171450" lvl="0" indent="-171450">
              <a:lnSpc>
                <a:spcPct val="15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U/S for catheter/needle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placements</a:t>
            </a:r>
          </a:p>
          <a:p>
            <a:pPr marL="171450" lvl="0" indent="-171450">
              <a:lnSpc>
                <a:spcPct val="15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Enters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patient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information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or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annotations when saving/billing an exam  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948502" y="1762779"/>
            <a:ext cx="2314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Goals: 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028469" y="2070556"/>
            <a:ext cx="5853489" cy="744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lnSpc>
                <a:spcPct val="13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Ensure patient safety and comfort while balancing throughput and efficiency in a time-dependent environment </a:t>
            </a:r>
          </a:p>
          <a:p>
            <a:pPr marL="171450" lvl="0" indent="-171450">
              <a:lnSpc>
                <a:spcPct val="13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Reduce the amount of medication given with the use of ultrasound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008491" y="5377114"/>
            <a:ext cx="15167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Feature use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898150" y="5381775"/>
            <a:ext cx="11835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Billing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330389" y="3156141"/>
            <a:ext cx="1851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Common Tasks : 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998325" y="3156141"/>
            <a:ext cx="19264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Task attributes : </a:t>
            </a:r>
          </a:p>
        </p:txBody>
      </p:sp>
      <p:sp>
        <p:nvSpPr>
          <p:cNvPr id="77" name="Rectangle 76"/>
          <p:cNvSpPr/>
          <p:nvPr/>
        </p:nvSpPr>
        <p:spPr>
          <a:xfrm>
            <a:off x="2990369" y="5658774"/>
            <a:ext cx="4340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US</a:t>
            </a:r>
            <a:endParaRPr lang="en-US" sz="1400" dirty="0">
              <a:latin typeface="Helvetica"/>
              <a:cs typeface="Helvetica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990369" y="6029887"/>
            <a:ext cx="4340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EU</a:t>
            </a:r>
            <a:endParaRPr lang="en-US" sz="1400" dirty="0">
              <a:latin typeface="Helvetica"/>
              <a:cs typeface="Helvetica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2990369" y="6365886"/>
            <a:ext cx="4340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AU</a:t>
            </a:r>
            <a:endParaRPr lang="en-US" sz="1400" dirty="0">
              <a:latin typeface="Helvetica"/>
              <a:cs typeface="Helvetica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3601496" y="5704941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L</a:t>
            </a:r>
            <a:endParaRPr lang="en-US" sz="800" dirty="0"/>
          </a:p>
        </p:txBody>
      </p:sp>
      <p:cxnSp>
        <p:nvCxnSpPr>
          <p:cNvPr id="81" name="Straight Connector 80"/>
          <p:cNvCxnSpPr/>
          <p:nvPr/>
        </p:nvCxnSpPr>
        <p:spPr>
          <a:xfrm>
            <a:off x="3861010" y="5810827"/>
            <a:ext cx="1828279" cy="183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/>
          <p:nvPr/>
        </p:nvSpPr>
        <p:spPr>
          <a:xfrm>
            <a:off x="4731949" y="5754602"/>
            <a:ext cx="112450" cy="112450"/>
          </a:xfrm>
          <a:prstGeom prst="ellipse">
            <a:avLst/>
          </a:prstGeom>
          <a:solidFill>
            <a:srgbClr val="109E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5661857" y="5704941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H</a:t>
            </a:r>
            <a:endParaRPr lang="en-US" sz="800" dirty="0"/>
          </a:p>
        </p:txBody>
      </p:sp>
      <p:sp>
        <p:nvSpPr>
          <p:cNvPr id="84" name="Rectangle 83"/>
          <p:cNvSpPr/>
          <p:nvPr/>
        </p:nvSpPr>
        <p:spPr>
          <a:xfrm>
            <a:off x="6274098" y="5704941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L</a:t>
            </a:r>
            <a:endParaRPr lang="en-US" sz="800" dirty="0"/>
          </a:p>
        </p:txBody>
      </p:sp>
      <p:cxnSp>
        <p:nvCxnSpPr>
          <p:cNvPr id="85" name="Straight Connector 84"/>
          <p:cNvCxnSpPr/>
          <p:nvPr/>
        </p:nvCxnSpPr>
        <p:spPr>
          <a:xfrm>
            <a:off x="6533612" y="5810827"/>
            <a:ext cx="1828279" cy="183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Oval 85"/>
          <p:cNvSpPr/>
          <p:nvPr/>
        </p:nvSpPr>
        <p:spPr>
          <a:xfrm>
            <a:off x="7461647" y="5754602"/>
            <a:ext cx="112450" cy="112450"/>
          </a:xfrm>
          <a:prstGeom prst="ellipse">
            <a:avLst/>
          </a:prstGeom>
          <a:solidFill>
            <a:srgbClr val="109E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8334459" y="5704941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H</a:t>
            </a:r>
            <a:endParaRPr lang="en-US" sz="800" dirty="0"/>
          </a:p>
        </p:txBody>
      </p:sp>
      <p:sp>
        <p:nvSpPr>
          <p:cNvPr id="88" name="Rectangle 87"/>
          <p:cNvSpPr/>
          <p:nvPr/>
        </p:nvSpPr>
        <p:spPr>
          <a:xfrm>
            <a:off x="3601496" y="6072694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L</a:t>
            </a:r>
            <a:endParaRPr lang="en-US" sz="800" dirty="0"/>
          </a:p>
        </p:txBody>
      </p:sp>
      <p:cxnSp>
        <p:nvCxnSpPr>
          <p:cNvPr id="89" name="Straight Connector 88"/>
          <p:cNvCxnSpPr/>
          <p:nvPr/>
        </p:nvCxnSpPr>
        <p:spPr>
          <a:xfrm>
            <a:off x="3861010" y="6178580"/>
            <a:ext cx="1828279" cy="183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Oval 89"/>
          <p:cNvSpPr/>
          <p:nvPr/>
        </p:nvSpPr>
        <p:spPr>
          <a:xfrm>
            <a:off x="5377754" y="6122355"/>
            <a:ext cx="112450" cy="112450"/>
          </a:xfrm>
          <a:prstGeom prst="ellipse">
            <a:avLst/>
          </a:prstGeom>
          <a:solidFill>
            <a:srgbClr val="109E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5661857" y="6072694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H</a:t>
            </a:r>
            <a:endParaRPr lang="en-US" sz="800" dirty="0"/>
          </a:p>
        </p:txBody>
      </p:sp>
      <p:sp>
        <p:nvSpPr>
          <p:cNvPr id="92" name="Rectangle 91"/>
          <p:cNvSpPr/>
          <p:nvPr/>
        </p:nvSpPr>
        <p:spPr>
          <a:xfrm>
            <a:off x="6274098" y="6074530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L</a:t>
            </a:r>
            <a:endParaRPr lang="en-US" sz="800" dirty="0"/>
          </a:p>
        </p:txBody>
      </p:sp>
      <p:cxnSp>
        <p:nvCxnSpPr>
          <p:cNvPr id="93" name="Straight Connector 92"/>
          <p:cNvCxnSpPr/>
          <p:nvPr/>
        </p:nvCxnSpPr>
        <p:spPr>
          <a:xfrm>
            <a:off x="6533612" y="6180416"/>
            <a:ext cx="1828279" cy="183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Oval 93"/>
          <p:cNvSpPr/>
          <p:nvPr/>
        </p:nvSpPr>
        <p:spPr>
          <a:xfrm>
            <a:off x="7010911" y="6126027"/>
            <a:ext cx="112450" cy="112450"/>
          </a:xfrm>
          <a:prstGeom prst="ellipse">
            <a:avLst/>
          </a:prstGeom>
          <a:solidFill>
            <a:srgbClr val="109E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8334459" y="6074530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H</a:t>
            </a:r>
            <a:endParaRPr lang="en-US" sz="800" dirty="0"/>
          </a:p>
        </p:txBody>
      </p:sp>
      <p:sp>
        <p:nvSpPr>
          <p:cNvPr id="96" name="Rectangle 95"/>
          <p:cNvSpPr/>
          <p:nvPr/>
        </p:nvSpPr>
        <p:spPr>
          <a:xfrm>
            <a:off x="3601496" y="6423325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L</a:t>
            </a:r>
            <a:endParaRPr lang="en-US" sz="800" dirty="0"/>
          </a:p>
        </p:txBody>
      </p:sp>
      <p:cxnSp>
        <p:nvCxnSpPr>
          <p:cNvPr id="97" name="Straight Connector 96"/>
          <p:cNvCxnSpPr/>
          <p:nvPr/>
        </p:nvCxnSpPr>
        <p:spPr>
          <a:xfrm>
            <a:off x="3861010" y="6529211"/>
            <a:ext cx="1828279" cy="183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Oval 97"/>
          <p:cNvSpPr/>
          <p:nvPr/>
        </p:nvSpPr>
        <p:spPr>
          <a:xfrm>
            <a:off x="5305254" y="6474822"/>
            <a:ext cx="112450" cy="112450"/>
          </a:xfrm>
          <a:prstGeom prst="ellipse">
            <a:avLst/>
          </a:prstGeom>
          <a:solidFill>
            <a:srgbClr val="109E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5661857" y="6423325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H</a:t>
            </a:r>
            <a:endParaRPr lang="en-US" sz="800" dirty="0"/>
          </a:p>
        </p:txBody>
      </p:sp>
      <p:sp>
        <p:nvSpPr>
          <p:cNvPr id="100" name="Rectangle 99"/>
          <p:cNvSpPr/>
          <p:nvPr/>
        </p:nvSpPr>
        <p:spPr>
          <a:xfrm>
            <a:off x="6276216" y="6451513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L</a:t>
            </a:r>
            <a:endParaRPr lang="en-US" sz="800" dirty="0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6535730" y="6557399"/>
            <a:ext cx="1828279" cy="183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Oval 101"/>
          <p:cNvSpPr/>
          <p:nvPr/>
        </p:nvSpPr>
        <p:spPr>
          <a:xfrm>
            <a:off x="7016445" y="6503010"/>
            <a:ext cx="112450" cy="112450"/>
          </a:xfrm>
          <a:prstGeom prst="ellipse">
            <a:avLst/>
          </a:prstGeom>
          <a:solidFill>
            <a:srgbClr val="109E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8336577" y="6451513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H</a:t>
            </a:r>
            <a:endParaRPr lang="en-US" sz="800" dirty="0"/>
          </a:p>
        </p:txBody>
      </p:sp>
      <p:sp>
        <p:nvSpPr>
          <p:cNvPr id="106" name="TextBox 105"/>
          <p:cNvSpPr txBox="1"/>
          <p:nvPr/>
        </p:nvSpPr>
        <p:spPr>
          <a:xfrm>
            <a:off x="111702" y="2629940"/>
            <a:ext cx="2314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  <a:latin typeface="Helvetica"/>
                <a:cs typeface="Helvetica"/>
              </a:rPr>
              <a:t>About : </a:t>
            </a:r>
            <a:endParaRPr lang="en-US" dirty="0">
              <a:solidFill>
                <a:srgbClr val="FFFFFF"/>
              </a:solidFill>
              <a:latin typeface="Helvetica"/>
              <a:cs typeface="Helvetica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111702" y="3016061"/>
            <a:ext cx="2538365" cy="1107996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Regional A</a:t>
            </a: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nesthesiologist</a:t>
            </a:r>
            <a:endParaRPr lang="en-US" sz="1100" dirty="0">
              <a:solidFill>
                <a:srgbClr val="FFFFFF"/>
              </a:solidFill>
              <a:latin typeface="Helvetica Light"/>
              <a:cs typeface="Helvetica Light"/>
            </a:endParaRPr>
          </a:p>
          <a:p>
            <a:pPr marL="17145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Technology </a:t>
            </a: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savvy, keeps informed on the latest trends </a:t>
            </a:r>
            <a:endParaRPr lang="en-US" sz="1100" dirty="0">
              <a:solidFill>
                <a:srgbClr val="FFFFFF"/>
              </a:solidFill>
              <a:latin typeface="Helvetica Light"/>
              <a:cs typeface="Helvetica Light"/>
            </a:endParaRP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Attends to inpatient &amp; outpatient</a:t>
            </a:r>
            <a:endParaRPr lang="en-US" sz="1100" dirty="0">
              <a:solidFill>
                <a:srgbClr val="FFFFFF"/>
              </a:solidFill>
              <a:latin typeface="Helvetica Light"/>
              <a:cs typeface="Helvetica Light"/>
            </a:endParaRP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On the job ultrasound training</a:t>
            </a: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Interested in teaching &amp; mentoring</a:t>
            </a:r>
            <a:endParaRPr lang="en-US" sz="1100" dirty="0">
              <a:solidFill>
                <a:srgbClr val="FFFFFF"/>
              </a:solidFill>
              <a:latin typeface="Helvetica Light"/>
              <a:cs typeface="Helvetica Light"/>
            </a:endParaRPr>
          </a:p>
        </p:txBody>
      </p:sp>
      <p:cxnSp>
        <p:nvCxnSpPr>
          <p:cNvPr id="108" name="Straight Connector 107"/>
          <p:cNvCxnSpPr/>
          <p:nvPr/>
        </p:nvCxnSpPr>
        <p:spPr>
          <a:xfrm>
            <a:off x="111702" y="2999272"/>
            <a:ext cx="2538365" cy="0"/>
          </a:xfrm>
          <a:prstGeom prst="line">
            <a:avLst/>
          </a:prstGeom>
          <a:ln w="3175" cmpd="sng">
            <a:solidFill>
              <a:srgbClr val="109E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314514" y="3519650"/>
            <a:ext cx="2255590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3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Central line placements 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 Light"/>
              <a:cs typeface="Helvetica Light"/>
            </a:endParaRPr>
          </a:p>
          <a:p>
            <a:pPr marL="171450" indent="-171450">
              <a:lnSpc>
                <a:spcPct val="13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Nerve blocks</a:t>
            </a:r>
            <a:endParaRPr lang="en-US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 Light"/>
              <a:cs typeface="Helvetica Light"/>
            </a:endParaRPr>
          </a:p>
          <a:p>
            <a:pPr marL="171450" indent="-171450">
              <a:lnSpc>
                <a:spcPct val="13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Vascular access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Helvetica Light"/>
              <a:cs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34163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 descr="iStock_000027753337XXXLarge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3175"/>
            <a:ext cx="2777067" cy="2438399"/>
          </a:xfrm>
          <a:prstGeom prst="rect">
            <a:avLst/>
          </a:prstGeom>
        </p:spPr>
      </p:pic>
      <p:sp>
        <p:nvSpPr>
          <p:cNvPr id="47" name="Rectangle 46"/>
          <p:cNvSpPr/>
          <p:nvPr/>
        </p:nvSpPr>
        <p:spPr>
          <a:xfrm>
            <a:off x="111702" y="4700189"/>
            <a:ext cx="2538365" cy="1954381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Excellent </a:t>
            </a: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image quality </a:t>
            </a: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Quick </a:t>
            </a: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boot-up time  </a:t>
            </a: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Machine </a:t>
            </a: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must be tough </a:t>
            </a: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Small </a:t>
            </a: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footprint </a:t>
            </a: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Easy </a:t>
            </a: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to use  </a:t>
            </a: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Easily </a:t>
            </a: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cleaned</a:t>
            </a: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2 </a:t>
            </a: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– 3 probes (linear, curved, phased)</a:t>
            </a: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Learning </a:t>
            </a: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videos and guided protocols to support resident training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910402" y="205061"/>
            <a:ext cx="5933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Dr. Moore, </a:t>
            </a:r>
            <a:r>
              <a:rPr lang="en-US" sz="2400" dirty="0" smtClean="0">
                <a:solidFill>
                  <a:srgbClr val="109EC6"/>
                </a:solidFill>
                <a:latin typeface="Helvetica"/>
                <a:cs typeface="Helvetica Light"/>
              </a:rPr>
              <a:t>Emergency Medicine </a:t>
            </a:r>
            <a:endParaRPr lang="en-US" sz="2400" dirty="0">
              <a:solidFill>
                <a:srgbClr val="109EC6"/>
              </a:solidFill>
              <a:latin typeface="Helvetica"/>
              <a:cs typeface="Helvetica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48502" y="753832"/>
            <a:ext cx="5933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Day in the life : 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948502" y="1061609"/>
            <a:ext cx="5933456" cy="752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Dr. Moore works a rotating shift of 3-4 days each with multiple doctors on each shift. When a patient arrives at the hospital, Dr. Moore with a group of nurses and technicians evaluate the patient’s condition. </a:t>
            </a:r>
          </a:p>
        </p:txBody>
      </p:sp>
      <p:sp>
        <p:nvSpPr>
          <p:cNvPr id="51" name="Rectangle 50"/>
          <p:cNvSpPr/>
          <p:nvPr/>
        </p:nvSpPr>
        <p:spPr>
          <a:xfrm>
            <a:off x="5671383" y="3381342"/>
            <a:ext cx="3342649" cy="1855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lnSpc>
                <a:spcPct val="15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Exam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time 5-10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mins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Helvetica Light"/>
              <a:cs typeface="Helvetica Light"/>
            </a:endParaRPr>
          </a:p>
          <a:p>
            <a:pPr marL="171450" lvl="0" indent="-171450">
              <a:lnSpc>
                <a:spcPct val="15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Uses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2D, Doppler and Color to take basic measurements</a:t>
            </a:r>
          </a:p>
          <a:p>
            <a:pPr marL="171450" lvl="0" indent="-171450">
              <a:lnSpc>
                <a:spcPct val="15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Rarely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enters patient information or annotations  </a:t>
            </a:r>
          </a:p>
          <a:p>
            <a:pPr marL="171450" lvl="0" indent="-171450">
              <a:lnSpc>
                <a:spcPct val="15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Does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NOT routinely print or save images/clips</a:t>
            </a:r>
          </a:p>
          <a:p>
            <a:pPr marL="171450" lvl="0" indent="-171450">
              <a:lnSpc>
                <a:spcPct val="15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Uses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ultrasound when making life or death decisions 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948502" y="1762779"/>
            <a:ext cx="2314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Goals: 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948502" y="2070556"/>
            <a:ext cx="5853489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lnSpc>
                <a:spcPct val="13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Important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that his department be as good, if not better than other hospitals in emergency care</a:t>
            </a:r>
          </a:p>
          <a:p>
            <a:pPr marL="171450" lvl="0" indent="-171450">
              <a:lnSpc>
                <a:spcPct val="13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Complete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FAST exams in record time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188422" y="5381775"/>
            <a:ext cx="12560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Cardiac Calcs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170752" y="3056575"/>
            <a:ext cx="2314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Common Tasks : 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687173" y="3056575"/>
            <a:ext cx="2314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Task 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attributes : 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990369" y="5658774"/>
            <a:ext cx="4340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US</a:t>
            </a:r>
            <a:endParaRPr lang="en-US" sz="1400" dirty="0">
              <a:latin typeface="Helvetica"/>
              <a:cs typeface="Helvetica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990369" y="6029887"/>
            <a:ext cx="4340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EU</a:t>
            </a:r>
            <a:endParaRPr lang="en-US" sz="1400" dirty="0">
              <a:latin typeface="Helvetica"/>
              <a:cs typeface="Helvetica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990369" y="6365886"/>
            <a:ext cx="4340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AU</a:t>
            </a:r>
            <a:endParaRPr lang="en-US" sz="1400" dirty="0">
              <a:latin typeface="Helvetica"/>
              <a:cs typeface="Helvetica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601496" y="5704941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L</a:t>
            </a:r>
            <a:endParaRPr lang="en-US" sz="800" dirty="0"/>
          </a:p>
        </p:txBody>
      </p:sp>
      <p:cxnSp>
        <p:nvCxnSpPr>
          <p:cNvPr id="63" name="Straight Connector 62"/>
          <p:cNvCxnSpPr/>
          <p:nvPr/>
        </p:nvCxnSpPr>
        <p:spPr>
          <a:xfrm>
            <a:off x="3861010" y="5810827"/>
            <a:ext cx="1828279" cy="183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4381830" y="5757296"/>
            <a:ext cx="112450" cy="112450"/>
          </a:xfrm>
          <a:prstGeom prst="ellipse">
            <a:avLst/>
          </a:prstGeom>
          <a:solidFill>
            <a:srgbClr val="109E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5661857" y="5704941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H</a:t>
            </a:r>
            <a:endParaRPr lang="en-US" sz="800" dirty="0"/>
          </a:p>
        </p:txBody>
      </p:sp>
      <p:sp>
        <p:nvSpPr>
          <p:cNvPr id="70" name="Rectangle 69"/>
          <p:cNvSpPr/>
          <p:nvPr/>
        </p:nvSpPr>
        <p:spPr>
          <a:xfrm>
            <a:off x="3601496" y="6072694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L</a:t>
            </a:r>
            <a:endParaRPr lang="en-US" sz="800" dirty="0"/>
          </a:p>
        </p:txBody>
      </p:sp>
      <p:cxnSp>
        <p:nvCxnSpPr>
          <p:cNvPr id="71" name="Straight Connector 70"/>
          <p:cNvCxnSpPr/>
          <p:nvPr/>
        </p:nvCxnSpPr>
        <p:spPr>
          <a:xfrm>
            <a:off x="3861010" y="6178580"/>
            <a:ext cx="1828279" cy="183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5377754" y="6122355"/>
            <a:ext cx="112450" cy="112450"/>
          </a:xfrm>
          <a:prstGeom prst="ellipse">
            <a:avLst/>
          </a:prstGeom>
          <a:solidFill>
            <a:srgbClr val="109E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5661857" y="6072694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H</a:t>
            </a:r>
            <a:endParaRPr lang="en-US" sz="800" dirty="0"/>
          </a:p>
        </p:txBody>
      </p:sp>
      <p:sp>
        <p:nvSpPr>
          <p:cNvPr id="78" name="Rectangle 77"/>
          <p:cNvSpPr/>
          <p:nvPr/>
        </p:nvSpPr>
        <p:spPr>
          <a:xfrm>
            <a:off x="3601496" y="6423325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L</a:t>
            </a:r>
            <a:endParaRPr lang="en-US" sz="800" dirty="0"/>
          </a:p>
        </p:txBody>
      </p:sp>
      <p:cxnSp>
        <p:nvCxnSpPr>
          <p:cNvPr id="79" name="Straight Connector 78"/>
          <p:cNvCxnSpPr/>
          <p:nvPr/>
        </p:nvCxnSpPr>
        <p:spPr>
          <a:xfrm>
            <a:off x="3861010" y="6529211"/>
            <a:ext cx="1828279" cy="183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5305254" y="6474822"/>
            <a:ext cx="112450" cy="112450"/>
          </a:xfrm>
          <a:prstGeom prst="ellipse">
            <a:avLst/>
          </a:prstGeom>
          <a:solidFill>
            <a:srgbClr val="109E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5661857" y="6423325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H</a:t>
            </a:r>
            <a:endParaRPr lang="en-US" sz="800" dirty="0"/>
          </a:p>
        </p:txBody>
      </p:sp>
      <p:sp>
        <p:nvSpPr>
          <p:cNvPr id="86" name="Rectangle 85"/>
          <p:cNvSpPr/>
          <p:nvPr/>
        </p:nvSpPr>
        <p:spPr>
          <a:xfrm>
            <a:off x="111702" y="3016061"/>
            <a:ext cx="2538365" cy="1277273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Emergency Medicine physician</a:t>
            </a:r>
            <a:endParaRPr lang="en-US" sz="1100" dirty="0">
              <a:solidFill>
                <a:srgbClr val="FFFFFF"/>
              </a:solidFill>
              <a:latin typeface="Helvetica Light"/>
              <a:cs typeface="Helvetica Light"/>
            </a:endParaRPr>
          </a:p>
          <a:p>
            <a:pPr marL="17145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Participates in competitive sports and volunteer </a:t>
            </a: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activities</a:t>
            </a:r>
          </a:p>
          <a:p>
            <a:pPr marL="17145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Works in inpatient setting</a:t>
            </a:r>
            <a:endParaRPr lang="en-US" sz="1100" dirty="0">
              <a:solidFill>
                <a:srgbClr val="FFFFFF"/>
              </a:solidFill>
              <a:latin typeface="Helvetica Light"/>
              <a:cs typeface="Helvetica Light"/>
            </a:endParaRP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Has a Registry in Diagnostic U/S</a:t>
            </a: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Interested in teaching and mentoring</a:t>
            </a:r>
            <a:endParaRPr lang="en-US" sz="1100" dirty="0">
              <a:solidFill>
                <a:srgbClr val="FFFFFF"/>
              </a:solidFill>
              <a:latin typeface="Helvetica Light"/>
              <a:cs typeface="Helvetica Light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162114" y="3405350"/>
            <a:ext cx="2255590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3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FAST exams </a:t>
            </a:r>
          </a:p>
          <a:p>
            <a:pPr marL="171450" indent="-171450">
              <a:lnSpc>
                <a:spcPct val="13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Abdominal Aortic Aneurysm </a:t>
            </a:r>
          </a:p>
          <a:p>
            <a:pPr marL="171450" indent="-171450">
              <a:lnSpc>
                <a:spcPct val="13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Early OB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98150" y="5381775"/>
            <a:ext cx="11835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Billing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274098" y="5704941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L</a:t>
            </a:r>
            <a:endParaRPr lang="en-US" sz="800" dirty="0"/>
          </a:p>
        </p:txBody>
      </p:sp>
      <p:cxnSp>
        <p:nvCxnSpPr>
          <p:cNvPr id="57" name="Straight Connector 56"/>
          <p:cNvCxnSpPr/>
          <p:nvPr/>
        </p:nvCxnSpPr>
        <p:spPr>
          <a:xfrm>
            <a:off x="6533612" y="5810827"/>
            <a:ext cx="1828279" cy="183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7461647" y="5754602"/>
            <a:ext cx="112450" cy="112450"/>
          </a:xfrm>
          <a:prstGeom prst="ellipse">
            <a:avLst/>
          </a:prstGeom>
          <a:solidFill>
            <a:srgbClr val="109E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8334459" y="5704941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H</a:t>
            </a:r>
            <a:endParaRPr lang="en-US" sz="800" dirty="0"/>
          </a:p>
        </p:txBody>
      </p:sp>
      <p:sp>
        <p:nvSpPr>
          <p:cNvPr id="89" name="Rectangle 88"/>
          <p:cNvSpPr/>
          <p:nvPr/>
        </p:nvSpPr>
        <p:spPr>
          <a:xfrm>
            <a:off x="6274098" y="6074530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L</a:t>
            </a:r>
            <a:endParaRPr lang="en-US" sz="800" dirty="0"/>
          </a:p>
        </p:txBody>
      </p:sp>
      <p:cxnSp>
        <p:nvCxnSpPr>
          <p:cNvPr id="90" name="Straight Connector 89"/>
          <p:cNvCxnSpPr/>
          <p:nvPr/>
        </p:nvCxnSpPr>
        <p:spPr>
          <a:xfrm>
            <a:off x="6533612" y="6180416"/>
            <a:ext cx="1828279" cy="183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>
          <a:xfrm>
            <a:off x="7010911" y="6126027"/>
            <a:ext cx="112450" cy="112450"/>
          </a:xfrm>
          <a:prstGeom prst="ellipse">
            <a:avLst/>
          </a:prstGeom>
          <a:solidFill>
            <a:srgbClr val="109E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8334459" y="6074530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H</a:t>
            </a:r>
            <a:endParaRPr lang="en-US" sz="800" dirty="0"/>
          </a:p>
        </p:txBody>
      </p:sp>
      <p:sp>
        <p:nvSpPr>
          <p:cNvPr id="93" name="Rectangle 92"/>
          <p:cNvSpPr/>
          <p:nvPr/>
        </p:nvSpPr>
        <p:spPr>
          <a:xfrm>
            <a:off x="6276216" y="6451513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L</a:t>
            </a:r>
            <a:endParaRPr lang="en-US" sz="800" dirty="0"/>
          </a:p>
        </p:txBody>
      </p:sp>
      <p:cxnSp>
        <p:nvCxnSpPr>
          <p:cNvPr id="94" name="Straight Connector 93"/>
          <p:cNvCxnSpPr/>
          <p:nvPr/>
        </p:nvCxnSpPr>
        <p:spPr>
          <a:xfrm>
            <a:off x="6535730" y="6557399"/>
            <a:ext cx="1828279" cy="183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7016445" y="6503010"/>
            <a:ext cx="112450" cy="112450"/>
          </a:xfrm>
          <a:prstGeom prst="ellipse">
            <a:avLst/>
          </a:prstGeom>
          <a:solidFill>
            <a:srgbClr val="109E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>
            <a:off x="8336577" y="6451513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H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130384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702" y="4700189"/>
            <a:ext cx="2538365" cy="1954381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Excellent </a:t>
            </a: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image quality </a:t>
            </a: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Quick </a:t>
            </a: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boot-up time  </a:t>
            </a: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Machine </a:t>
            </a: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must be tough </a:t>
            </a: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Small </a:t>
            </a: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footprint </a:t>
            </a: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Easy </a:t>
            </a: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to use  </a:t>
            </a: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Easily </a:t>
            </a: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cleaned</a:t>
            </a: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2 </a:t>
            </a: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– 3 probes (linear, curved, phased)</a:t>
            </a: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USB </a:t>
            </a: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connectivity required</a:t>
            </a: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Ability </a:t>
            </a: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to easily show U/S images to his students and/or patients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10402" y="205061"/>
            <a:ext cx="5933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Dr.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Rinoir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, </a:t>
            </a:r>
            <a:r>
              <a:rPr lang="en-US" sz="2400" dirty="0" smtClean="0">
                <a:solidFill>
                  <a:srgbClr val="109EC6"/>
                </a:solidFill>
                <a:latin typeface="Helvetica"/>
                <a:cs typeface="Helvetica Light"/>
              </a:rPr>
              <a:t>Critical Care</a:t>
            </a:r>
            <a:endParaRPr lang="en-US" sz="2400" dirty="0">
              <a:solidFill>
                <a:srgbClr val="109EC6"/>
              </a:solidFill>
              <a:latin typeface="Helvetica"/>
              <a:cs typeface="Helvetic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48502" y="753832"/>
            <a:ext cx="5933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Day in the life :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48502" y="1061609"/>
            <a:ext cx="5933456" cy="509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Dr. Renoir visits each patient at the bedside to evaluate their state of care. He does all of his ultrasound exams during morning rounds.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607681" y="3074850"/>
            <a:ext cx="343937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lnSpc>
                <a:spcPct val="15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Exam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time 5-10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mins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Helvetica Light"/>
              <a:cs typeface="Helvetica Light"/>
            </a:endParaRPr>
          </a:p>
          <a:p>
            <a:pPr marL="171450" lvl="0" indent="-171450">
              <a:lnSpc>
                <a:spcPct val="15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Uses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2D, Doppler and Color to take basic measurements</a:t>
            </a:r>
          </a:p>
          <a:p>
            <a:pPr marL="171450" lvl="0" indent="-171450">
              <a:lnSpc>
                <a:spcPct val="15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Uses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ultrasound to check status of patient and guide catheter placements</a:t>
            </a:r>
          </a:p>
          <a:p>
            <a:pPr marL="171450" lvl="0" indent="-171450">
              <a:lnSpc>
                <a:spcPct val="15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Only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enters patient information or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annotations when saving/billing an exam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Helvetica Light"/>
              <a:cs typeface="Helvetica Light"/>
            </a:endParaRPr>
          </a:p>
          <a:p>
            <a:pPr marL="171450" lvl="0" indent="-171450">
              <a:lnSpc>
                <a:spcPct val="15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Saves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images/clips to the </a:t>
            </a:r>
            <a:r>
              <a:rPr 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EMR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 or via </a:t>
            </a:r>
            <a:r>
              <a:rPr lang="en-US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DICOM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Helvetica Light"/>
              <a:cs typeface="Helvetica Ligh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48502" y="1571055"/>
            <a:ext cx="2314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Goals: 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48502" y="1878832"/>
            <a:ext cx="5853489" cy="75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lnSpc>
                <a:spcPct val="13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Wants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to promote the use of ultrasound as Standard of Care </a:t>
            </a:r>
          </a:p>
          <a:p>
            <a:pPr marL="171450" lvl="0" indent="-171450">
              <a:lnSpc>
                <a:spcPct val="13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Use a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machine that can easily perform vascular access, FAST and lung exams with access to a more complex feature set when needed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88422" y="5381775"/>
            <a:ext cx="12560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Cardiac Calcs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254189" y="3151350"/>
            <a:ext cx="2199698" cy="1112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3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Limited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Cardiac exams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 (2-3 measurements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)</a:t>
            </a:r>
          </a:p>
          <a:p>
            <a:pPr marL="171450" indent="-171450">
              <a:lnSpc>
                <a:spcPct val="13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Central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line placements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(procedures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)</a:t>
            </a:r>
          </a:p>
          <a:p>
            <a:pPr marL="171450" indent="-171450">
              <a:lnSpc>
                <a:spcPct val="130000"/>
              </a:lnSpc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Check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for Pleural fluid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990369" y="5658774"/>
            <a:ext cx="4340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US</a:t>
            </a:r>
            <a:endParaRPr lang="en-US" sz="1400" dirty="0">
              <a:latin typeface="Helvetica"/>
              <a:cs typeface="Helvetica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90369" y="6029887"/>
            <a:ext cx="4340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EU</a:t>
            </a:r>
            <a:endParaRPr lang="en-US" sz="1400" dirty="0">
              <a:latin typeface="Helvetica"/>
              <a:cs typeface="Helvetica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90369" y="6365886"/>
            <a:ext cx="4340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AU</a:t>
            </a:r>
            <a:endParaRPr lang="en-US" sz="1400" dirty="0">
              <a:latin typeface="Helvetica"/>
              <a:cs typeface="Helvetica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01496" y="5704941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L</a:t>
            </a:r>
            <a:endParaRPr lang="en-US" sz="8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3861010" y="5810827"/>
            <a:ext cx="1828279" cy="183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377597" y="5754602"/>
            <a:ext cx="112450" cy="112450"/>
          </a:xfrm>
          <a:prstGeom prst="ellipse">
            <a:avLst/>
          </a:prstGeom>
          <a:solidFill>
            <a:srgbClr val="109E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661857" y="5704941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H</a:t>
            </a:r>
            <a:endParaRPr lang="en-US" sz="800" dirty="0"/>
          </a:p>
        </p:txBody>
      </p:sp>
      <p:sp>
        <p:nvSpPr>
          <p:cNvPr id="27" name="Rectangle 26"/>
          <p:cNvSpPr/>
          <p:nvPr/>
        </p:nvSpPr>
        <p:spPr>
          <a:xfrm>
            <a:off x="3601496" y="6072694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L</a:t>
            </a:r>
            <a:endParaRPr lang="en-US" sz="800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3861010" y="6178580"/>
            <a:ext cx="1828279" cy="183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5377754" y="6122355"/>
            <a:ext cx="112450" cy="112450"/>
          </a:xfrm>
          <a:prstGeom prst="ellipse">
            <a:avLst/>
          </a:prstGeom>
          <a:solidFill>
            <a:srgbClr val="109E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661857" y="6072694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H</a:t>
            </a:r>
            <a:endParaRPr lang="en-US" sz="800" dirty="0"/>
          </a:p>
        </p:txBody>
      </p:sp>
      <p:sp>
        <p:nvSpPr>
          <p:cNvPr id="35" name="Rectangle 34"/>
          <p:cNvSpPr/>
          <p:nvPr/>
        </p:nvSpPr>
        <p:spPr>
          <a:xfrm>
            <a:off x="3601496" y="6423325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L</a:t>
            </a:r>
            <a:endParaRPr lang="en-US" sz="800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861010" y="6529211"/>
            <a:ext cx="1828279" cy="183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5305254" y="6474822"/>
            <a:ext cx="112450" cy="112450"/>
          </a:xfrm>
          <a:prstGeom prst="ellipse">
            <a:avLst/>
          </a:prstGeom>
          <a:solidFill>
            <a:srgbClr val="109E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661857" y="6423325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H</a:t>
            </a:r>
            <a:endParaRPr lang="en-US" sz="800" dirty="0"/>
          </a:p>
        </p:txBody>
      </p:sp>
      <p:sp>
        <p:nvSpPr>
          <p:cNvPr id="43" name="Rectangle 42"/>
          <p:cNvSpPr/>
          <p:nvPr/>
        </p:nvSpPr>
        <p:spPr>
          <a:xfrm>
            <a:off x="111702" y="3016061"/>
            <a:ext cx="2538365" cy="1277273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Pulmonologist w/ Critical Care specialty </a:t>
            </a:r>
            <a:endParaRPr lang="en-US" sz="1100" dirty="0">
              <a:solidFill>
                <a:srgbClr val="FFFFFF"/>
              </a:solidFill>
              <a:latin typeface="Helvetica Light"/>
              <a:cs typeface="Helvetica Light"/>
            </a:endParaRPr>
          </a:p>
          <a:p>
            <a:pPr marL="17145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>
                <a:solidFill>
                  <a:srgbClr val="FFFFFF"/>
                </a:solidFill>
                <a:latin typeface="Helvetica Light"/>
                <a:cs typeface="Helvetica Light"/>
              </a:rPr>
              <a:t>Participates in winter </a:t>
            </a: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sports</a:t>
            </a:r>
          </a:p>
          <a:p>
            <a:pPr marL="17145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Works in inpatient setting</a:t>
            </a:r>
            <a:endParaRPr lang="en-US" sz="1100" dirty="0">
              <a:solidFill>
                <a:srgbClr val="FFFFFF"/>
              </a:solidFill>
              <a:latin typeface="Helvetica Light"/>
              <a:cs typeface="Helvetica Light"/>
            </a:endParaRP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On the job ultrasound training</a:t>
            </a:r>
          </a:p>
          <a:p>
            <a:pPr marL="171450" lvl="0" indent="-171450">
              <a:buClr>
                <a:srgbClr val="109EC6"/>
              </a:buClr>
              <a:buSzPct val="125000"/>
              <a:buFont typeface="Arial"/>
              <a:buChar char="•"/>
            </a:pPr>
            <a:r>
              <a:rPr lang="en-US" sz="1100" dirty="0" smtClean="0">
                <a:solidFill>
                  <a:srgbClr val="FFFFFF"/>
                </a:solidFill>
                <a:latin typeface="Helvetica Light"/>
                <a:cs typeface="Helvetica Light"/>
              </a:rPr>
              <a:t>Interested in teaching and mentoring</a:t>
            </a:r>
            <a:endParaRPr lang="en-US" sz="1100" dirty="0">
              <a:solidFill>
                <a:srgbClr val="FFFFFF"/>
              </a:solidFill>
              <a:latin typeface="Helvetica Light"/>
              <a:cs typeface="Helvetica Light"/>
            </a:endParaRPr>
          </a:p>
        </p:txBody>
      </p:sp>
      <p:pic>
        <p:nvPicPr>
          <p:cNvPr id="2" name="Picture 1" descr="iStock_000026656478XXXLarge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2787651" cy="2435224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3300927" y="2810160"/>
            <a:ext cx="1956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Common Tasks :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668124" y="2810160"/>
            <a:ext cx="20075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Task attributes :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898150" y="5381775"/>
            <a:ext cx="11835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Billing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274098" y="5704941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L</a:t>
            </a:r>
            <a:endParaRPr lang="en-US" sz="800" dirty="0"/>
          </a:p>
        </p:txBody>
      </p:sp>
      <p:cxnSp>
        <p:nvCxnSpPr>
          <p:cNvPr id="48" name="Straight Connector 47"/>
          <p:cNvCxnSpPr/>
          <p:nvPr/>
        </p:nvCxnSpPr>
        <p:spPr>
          <a:xfrm>
            <a:off x="6533612" y="5810827"/>
            <a:ext cx="1828279" cy="183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7461647" y="5754602"/>
            <a:ext cx="112450" cy="112450"/>
          </a:xfrm>
          <a:prstGeom prst="ellipse">
            <a:avLst/>
          </a:prstGeom>
          <a:solidFill>
            <a:srgbClr val="109E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8334459" y="5704941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H</a:t>
            </a:r>
            <a:endParaRPr lang="en-US" sz="800" dirty="0"/>
          </a:p>
        </p:txBody>
      </p:sp>
      <p:sp>
        <p:nvSpPr>
          <p:cNvPr id="51" name="Rectangle 50"/>
          <p:cNvSpPr/>
          <p:nvPr/>
        </p:nvSpPr>
        <p:spPr>
          <a:xfrm>
            <a:off x="6274098" y="6074530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L</a:t>
            </a:r>
            <a:endParaRPr lang="en-US" sz="800" dirty="0"/>
          </a:p>
        </p:txBody>
      </p:sp>
      <p:cxnSp>
        <p:nvCxnSpPr>
          <p:cNvPr id="52" name="Straight Connector 51"/>
          <p:cNvCxnSpPr/>
          <p:nvPr/>
        </p:nvCxnSpPr>
        <p:spPr>
          <a:xfrm>
            <a:off x="6533612" y="6180416"/>
            <a:ext cx="1828279" cy="183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7010911" y="6126027"/>
            <a:ext cx="112450" cy="112450"/>
          </a:xfrm>
          <a:prstGeom prst="ellipse">
            <a:avLst/>
          </a:prstGeom>
          <a:solidFill>
            <a:srgbClr val="109E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8334459" y="6074530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H</a:t>
            </a:r>
            <a:endParaRPr lang="en-US" sz="800" dirty="0"/>
          </a:p>
        </p:txBody>
      </p:sp>
      <p:sp>
        <p:nvSpPr>
          <p:cNvPr id="55" name="Rectangle 54"/>
          <p:cNvSpPr/>
          <p:nvPr/>
        </p:nvSpPr>
        <p:spPr>
          <a:xfrm>
            <a:off x="6276216" y="6451513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L</a:t>
            </a:r>
            <a:endParaRPr lang="en-US" sz="800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6535730" y="6557399"/>
            <a:ext cx="1828279" cy="183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7016445" y="6503010"/>
            <a:ext cx="112450" cy="112450"/>
          </a:xfrm>
          <a:prstGeom prst="ellipse">
            <a:avLst/>
          </a:prstGeom>
          <a:solidFill>
            <a:srgbClr val="109EC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8336577" y="6451513"/>
            <a:ext cx="2595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/>
                <a:cs typeface="Helvetica Light"/>
              </a:rPr>
              <a:t>H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528015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2810</TotalTime>
  <Words>613</Words>
  <Application>Microsoft Office PowerPoint</Application>
  <PresentationFormat>On-screen Show (4:3)</PresentationFormat>
  <Paragraphs>144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SonoSite Fujifilm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Mobina Imtiaz</dc:creator>
  <cp:lastModifiedBy>Fujifilm/Sonosite</cp:lastModifiedBy>
  <cp:revision>49</cp:revision>
  <dcterms:created xsi:type="dcterms:W3CDTF">2014-12-08T22:19:12Z</dcterms:created>
  <dcterms:modified xsi:type="dcterms:W3CDTF">2014-12-31T19:12:03Z</dcterms:modified>
</cp:coreProperties>
</file>